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L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73" r:id="rId4"/>
    <p:sldId id="344" r:id="rId5"/>
    <p:sldId id="345" r:id="rId6"/>
    <p:sldId id="259" r:id="rId7"/>
    <p:sldId id="336" r:id="rId8"/>
    <p:sldId id="329" r:id="rId9"/>
    <p:sldId id="334" r:id="rId10"/>
    <p:sldId id="337" r:id="rId11"/>
    <p:sldId id="335" r:id="rId12"/>
    <p:sldId id="333" r:id="rId13"/>
    <p:sldId id="341" r:id="rId14"/>
    <p:sldId id="342" r:id="rId15"/>
    <p:sldId id="343" r:id="rId16"/>
    <p:sldId id="332" r:id="rId17"/>
    <p:sldId id="331" r:id="rId18"/>
    <p:sldId id="330" r:id="rId19"/>
    <p:sldId id="338" r:id="rId20"/>
    <p:sldId id="340" r:id="rId21"/>
    <p:sldId id="339" r:id="rId22"/>
    <p:sldId id="267" r:id="rId23"/>
    <p:sldId id="270" r:id="rId24"/>
    <p:sldId id="271" r:id="rId25"/>
    <p:sldId id="272" r:id="rId26"/>
    <p:sldId id="275" r:id="rId27"/>
    <p:sldId id="276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21" r:id="rId38"/>
    <p:sldId id="288" r:id="rId39"/>
    <p:sldId id="289" r:id="rId40"/>
    <p:sldId id="291" r:id="rId41"/>
    <p:sldId id="296" r:id="rId42"/>
    <p:sldId id="298" r:id="rId43"/>
    <p:sldId id="299" r:id="rId44"/>
    <p:sldId id="300" r:id="rId45"/>
    <p:sldId id="301" r:id="rId46"/>
    <p:sldId id="302" r:id="rId47"/>
    <p:sldId id="304" r:id="rId48"/>
    <p:sldId id="326" r:id="rId49"/>
    <p:sldId id="293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660"/>
  </p:normalViewPr>
  <p:slideViewPr>
    <p:cSldViewPr>
      <p:cViewPr>
        <p:scale>
          <a:sx n="73" d="100"/>
          <a:sy n="73" d="100"/>
        </p:scale>
        <p:origin x="-123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41548EBE-6FDB-43CC-AA06-2B3E996F0459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2.FL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6" Type="http://schemas.openxmlformats.org/officeDocument/2006/relationships/video" Target="../media/media3.FLV"/><Relationship Id="rId11" Type="http://schemas.openxmlformats.org/officeDocument/2006/relationships/image" Target="../media/image60.png"/><Relationship Id="rId5" Type="http://schemas.microsoft.com/office/2007/relationships/media" Target="../media/media3.FLV"/><Relationship Id="rId10" Type="http://schemas.openxmlformats.org/officeDocument/2006/relationships/image" Target="../media/image59.png"/><Relationship Id="rId4" Type="http://schemas.openxmlformats.org/officeDocument/2006/relationships/video" Target="../media/media2.FLV"/><Relationship Id="rId9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FLV"/><Relationship Id="rId1" Type="http://schemas.microsoft.com/office/2007/relationships/media" Target="../media/media4.FLV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electronic-city.net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24" y="1149926"/>
            <a:ext cx="4506776" cy="2089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2325446" cy="2133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267200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b="1" spc="300" dirty="0" smtClean="0">
                <a:ln w="11430" cmpd="sng">
                  <a:solidFill>
                    <a:srgbClr val="7E97A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7E97A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7E97A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E-COMMERCE PROGRESS</a:t>
            </a:r>
            <a:endParaRPr lang="en-US" sz="5400" b="1" spc="300" dirty="0">
              <a:ln w="11430" cmpd="sng">
                <a:solidFill>
                  <a:srgbClr val="7E97AD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7E97AD">
                      <a:tint val="83000"/>
                      <a:shade val="100000"/>
                      <a:satMod val="200000"/>
                    </a:srgbClr>
                  </a:gs>
                  <a:gs pos="75000">
                    <a:srgbClr val="7E97AD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7E97AD">
                    <a:satMod val="220000"/>
                    <a:alpha val="3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285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3" y="914400"/>
            <a:ext cx="8706394" cy="5562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5681" y="-36639"/>
            <a:ext cx="91807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INTERNET BRANDING CURRENT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799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838200"/>
            <a:ext cx="8382000" cy="5562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1614" y="69273"/>
            <a:ext cx="73609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EC WEBSTORE VISITORS 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2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76029"/>
            <a:ext cx="8915400" cy="49199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69273"/>
            <a:ext cx="6150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FACEBOOK GROWTH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422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2602"/>
            <a:ext cx="8915400" cy="47985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682" y="69273"/>
            <a:ext cx="6041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WEBSTORE TRAFFIC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1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8915400" cy="487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682" y="69273"/>
            <a:ext cx="6041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WEBSTORE TRAFFIC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323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4476" y="69273"/>
            <a:ext cx="6266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WEBSTORE RANKING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2830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" y="3810000"/>
            <a:ext cx="9144000" cy="283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855" y="0"/>
            <a:ext cx="27206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BEFORE</a:t>
            </a:r>
            <a:endParaRPr 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762000"/>
            <a:ext cx="98298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" y="3810000"/>
            <a:ext cx="8998527" cy="2438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948" y="3039070"/>
            <a:ext cx="40206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NOW 6/7/2012</a:t>
            </a:r>
            <a:endParaRPr 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482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" y="685800"/>
            <a:ext cx="90773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855" y="0"/>
            <a:ext cx="27206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BEFORE</a:t>
            </a:r>
            <a:endParaRPr 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274" y="2863452"/>
            <a:ext cx="40206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NOW 6/7/2012</a:t>
            </a:r>
            <a:endParaRPr 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8490"/>
            <a:ext cx="9144000" cy="17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3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978748"/>
            <a:ext cx="7924800" cy="4736252"/>
          </a:xfrm>
        </p:spPr>
        <p:txBody>
          <a:bodyPr>
            <a:normAutofit fontScale="85000" lnSpcReduction="20000"/>
          </a:bodyPr>
          <a:lstStyle/>
          <a:p>
            <a:r>
              <a:rPr lang="en-US" sz="2000" b="1" dirty="0" smtClean="0"/>
              <a:t>EC WEBSTORE</a:t>
            </a:r>
          </a:p>
          <a:p>
            <a:pPr lvl="1"/>
            <a:r>
              <a:rPr lang="en-US" sz="2000" b="1" dirty="0" smtClean="0"/>
              <a:t>PAYMENT METHODS :</a:t>
            </a:r>
          </a:p>
          <a:p>
            <a:pPr lvl="2"/>
            <a:r>
              <a:rPr lang="en-US" sz="2000" b="1" dirty="0" smtClean="0"/>
              <a:t>TRANSFER (JATIS)</a:t>
            </a:r>
          </a:p>
          <a:p>
            <a:pPr lvl="2"/>
            <a:r>
              <a:rPr lang="en-US" sz="2000" b="1" dirty="0" smtClean="0"/>
              <a:t>CREDIT (KREDIT PLUS, FIF, ADIRA)</a:t>
            </a:r>
          </a:p>
          <a:p>
            <a:pPr lvl="2"/>
            <a:r>
              <a:rPr lang="en-US" sz="2000" b="1" dirty="0" smtClean="0"/>
              <a:t>CREDIT CARD</a:t>
            </a:r>
          </a:p>
          <a:p>
            <a:pPr lvl="2"/>
            <a:r>
              <a:rPr lang="en-US" sz="2000" b="1" dirty="0" smtClean="0"/>
              <a:t>DEBIT ( KLIKPAY)</a:t>
            </a:r>
          </a:p>
          <a:p>
            <a:r>
              <a:rPr lang="en-US" sz="2000" b="1" dirty="0" smtClean="0"/>
              <a:t>EC BLOG ( COMMUNITY &amp; REVIEW PRODUCT )</a:t>
            </a:r>
          </a:p>
          <a:p>
            <a:r>
              <a:rPr lang="en-US" sz="2000" b="1" dirty="0" smtClean="0"/>
              <a:t>EC FORUM ( COMMUNITY FOR COMPLAIN AND INPUT )</a:t>
            </a:r>
          </a:p>
          <a:p>
            <a:endParaRPr lang="en-US" sz="2000" b="1" dirty="0"/>
          </a:p>
          <a:p>
            <a:r>
              <a:rPr lang="en-US" sz="2400" b="1" dirty="0" smtClean="0"/>
              <a:t>CURRENT PENDINGS :</a:t>
            </a:r>
          </a:p>
          <a:p>
            <a:pPr marL="685800" lvl="1"/>
            <a:r>
              <a:rPr lang="en-US" sz="2000" dirty="0"/>
              <a:t>BCA </a:t>
            </a:r>
            <a:r>
              <a:rPr lang="en-US" sz="2000" dirty="0" smtClean="0"/>
              <a:t>INTEGRATION</a:t>
            </a:r>
            <a:endParaRPr lang="en-US" sz="2000" dirty="0"/>
          </a:p>
          <a:p>
            <a:pPr marL="685800" lvl="1"/>
            <a:r>
              <a:rPr lang="en-US" sz="2000" dirty="0" smtClean="0"/>
              <a:t>JNE </a:t>
            </a:r>
            <a:endParaRPr lang="en-US" sz="2000" dirty="0"/>
          </a:p>
          <a:p>
            <a:pPr marL="685800" lvl="1"/>
            <a:r>
              <a:rPr lang="en-US" sz="2000" dirty="0"/>
              <a:t>CC PAYMENT METHODS</a:t>
            </a:r>
          </a:p>
          <a:p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76200" y="55418"/>
            <a:ext cx="3151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PENDINGS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021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" y="-13063"/>
            <a:ext cx="7550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SOCIAL MEDIA PLANNING</a:t>
            </a:r>
            <a:endParaRPr 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298892"/>
              </p:ext>
            </p:extLst>
          </p:nvPr>
        </p:nvGraphicFramePr>
        <p:xfrm>
          <a:off x="609600" y="914400"/>
          <a:ext cx="7924801" cy="55732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571"/>
                <a:gridCol w="2375410"/>
                <a:gridCol w="2375410"/>
                <a:gridCol w="2375410"/>
              </a:tblGrid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WEEKS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EVENT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KPI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PRIZES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BLOGGER EVENT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 Followers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5000 Fans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 Category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(Gadget,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Auvi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Cameras) &amp; Contract as Reviewer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SURVEY REAL/COMMERCE STORE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Followers &amp; 2000 Fans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Gadget &amp;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Auvi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POINT GAMES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 Followers &amp; 5000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Fans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Gadget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Auvi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HASHTAG EVENT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 Followers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2000 Fans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Vouchers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Gadget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VIDEO IKLAN EC COMPETITION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Followers &amp; 2000 Fans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Tablet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Money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u="none" strike="noStrike" dirty="0" smtClean="0">
                          <a:effectLst/>
                        </a:rPr>
                        <a:t>EVENT WAIT</a:t>
                      </a:r>
                      <a:endParaRPr lang="en-US" sz="11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</a:tr>
              <a:tr h="351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u="none" strike="noStrike" dirty="0" smtClean="0">
                          <a:effectLst/>
                        </a:rPr>
                        <a:t>EVENT WAIT</a:t>
                      </a:r>
                      <a:endParaRPr lang="en-US" sz="11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0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76200"/>
            <a:ext cx="2289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TOPICS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57679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EC E-COMMERCE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9499" y="2294930"/>
            <a:ext cx="50031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SOCIAL MEDIA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3420070"/>
            <a:ext cx="47694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MOBILE APPS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5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3063"/>
            <a:ext cx="6215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SOCIAL MEDIA DAILY</a:t>
            </a:r>
            <a:endParaRPr 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963060"/>
              </p:ext>
            </p:extLst>
          </p:nvPr>
        </p:nvGraphicFramePr>
        <p:xfrm>
          <a:off x="228603" y="1524000"/>
          <a:ext cx="87630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6389"/>
                <a:gridCol w="1042373"/>
                <a:gridCol w="1042373"/>
                <a:gridCol w="1042373"/>
                <a:gridCol w="1042373"/>
                <a:gridCol w="1042373"/>
                <a:gridCol w="1042373"/>
                <a:gridCol w="1042373"/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TOPICS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MON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TUE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WED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THU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FRI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SAT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SUN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TIPS AND TRICKS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HUMOUR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√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CHIT CHAT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NEW TRENDS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MOVIES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OLD FACT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√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HEALTH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LIFESTYLE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PROMOTION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√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√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√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√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689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WEBSTORE PLANNING</a:t>
            </a:r>
            <a:endParaRPr 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8612070"/>
              </p:ext>
            </p:extLst>
          </p:nvPr>
        </p:nvGraphicFramePr>
        <p:xfrm>
          <a:off x="152388" y="923337"/>
          <a:ext cx="8915406" cy="53250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4563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160020"/>
                <a:gridCol w="2880363"/>
              </a:tblGrid>
              <a:tr h="2535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STRATEGY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OCT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DEC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JAN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FEB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MAR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KETERANGAN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35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3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PAYMENT</a:t>
                      </a:r>
                      <a:r>
                        <a:rPr lang="en-US" sz="1200" u="none" strike="noStrike" dirty="0">
                          <a:effectLst/>
                        </a:rPr>
                        <a:t> 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 GATEWAY (BCA CC)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FINISH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MASIH PROSES PKS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JATIS TRANSFER ROUTING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PROSES PENJAJAKAN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KLIKPAY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PROSES PENJAJAKAN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KREDIT PLUS/FIF/ADIRA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PROSES PENJAJAKAN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BLOG</a:t>
                      </a:r>
                      <a:r>
                        <a:rPr lang="en-US" sz="1100" b="1" u="none" strike="noStrike" dirty="0">
                          <a:effectLst/>
                        </a:rPr>
                        <a:t> 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AUVI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PEMBUATAN BLOG DIMULAI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GADGET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SETELAH EVENT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CAMERA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BLOGGER SELESAI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FORUM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FORUM INTEGRATION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UNTUK KOMUNITAS, COMPLAIN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BRANDING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FORUM (KASKUS)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BRANDING LEWAT FORUM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DISDUS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EVOUCHER (REJECTED</a:t>
                      </a:r>
                      <a:r>
                        <a:rPr lang="en-US" sz="1100" u="none" strike="noStrike" baseline="0" dirty="0" smtClean="0">
                          <a:effectLst/>
                        </a:rPr>
                        <a:t> CAUSE OF PRICE)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KATALOG PROMO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PROMO KATALOG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MOBILE APPS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iOS &amp; ANDROID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APPLE IPAD, IPHONE, ANDROID PHONE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BLACKBERRY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5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4354" y="2032613"/>
            <a:ext cx="6715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E-COMMERCE MARKET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870" y="2819400"/>
            <a:ext cx="336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SURVEYS AND MARKET DEMANDS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Electronic City - Survey 02.jpg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8915400" cy="4953000"/>
          </a:xfrm>
          <a:prstGeom prst="rect">
            <a:avLst/>
          </a:prstGeom>
        </p:spPr>
      </p:pic>
      <p:pic>
        <p:nvPicPr>
          <p:cNvPr id="14" name="Picture 13" descr="Electronic City - Survey 02a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503913" y="845124"/>
            <a:ext cx="563887" cy="4260276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6927" y="13855"/>
            <a:ext cx="7924800" cy="7159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600" b="1" dirty="0" smtClean="0"/>
              <a:t>Our Market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606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lectronic City - Survey 03.jpg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8839200" cy="4953000"/>
          </a:xfrm>
          <a:prstGeom prst="rect">
            <a:avLst/>
          </a:prstGeom>
        </p:spPr>
      </p:pic>
      <p:pic>
        <p:nvPicPr>
          <p:cNvPr id="10" name="Picture 9" descr="Electronic City - Survey 03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8200" y="858982"/>
            <a:ext cx="533400" cy="4703618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6927" y="13855"/>
            <a:ext cx="7924800" cy="7159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600" b="1" dirty="0" smtClean="0"/>
              <a:t>Our Market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6350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Electronic City - Survey 04.jpg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8915400" cy="5791200"/>
          </a:xfrm>
          <a:prstGeom prst="rect">
            <a:avLst/>
          </a:prstGeom>
        </p:spPr>
      </p:pic>
      <p:pic>
        <p:nvPicPr>
          <p:cNvPr id="8" name="Picture 7" descr="Electronic City - Survey 04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07893" y="838200"/>
            <a:ext cx="359907" cy="5334000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6927" y="13855"/>
            <a:ext cx="7924800" cy="7159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600" b="1" dirty="0" smtClean="0"/>
              <a:t>Our Market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4171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855" y="0"/>
            <a:ext cx="4310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SOCIAL MEDIA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12789"/>
            <a:ext cx="2729345" cy="1603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82" y="4071201"/>
            <a:ext cx="1845077" cy="1845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59" y="900223"/>
            <a:ext cx="1600199" cy="1600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62" y="1917110"/>
            <a:ext cx="1437541" cy="1437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" y="900223"/>
            <a:ext cx="1928812" cy="1928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82" y="1809211"/>
            <a:ext cx="1584068" cy="1584068"/>
          </a:xfrm>
          <a:prstGeom prst="rect">
            <a:avLst/>
          </a:prstGeom>
          <a:scene3d>
            <a:camera prst="isometricOffAxis2Left"/>
            <a:lightRig rig="threePt" dir="t">
              <a:rot lat="0" lon="0" rev="1200000"/>
            </a:lightRig>
          </a:scene3d>
          <a:sp3d>
            <a:bevelT w="12700" prst="coolSlant"/>
            <a:bevelB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612010"/>
            <a:ext cx="2311196" cy="23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2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3999" cy="5181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947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8991600" cy="5257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6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3999" cy="5334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339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10" y="228600"/>
            <a:ext cx="8533390" cy="6400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678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7924800" cy="39624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2111" y="762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047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Content Placeholder 5" descr="Electronic City - Facebook Users 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38250"/>
            <a:ext cx="4286250" cy="3202686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Electronic City - Facebook Users 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4591050"/>
            <a:ext cx="4320540" cy="188595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Electronic City - Facebook Users 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300" y="1238250"/>
            <a:ext cx="2043684" cy="3456432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0"/>
            <a:ext cx="2362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763000" cy="4876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40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9600"/>
            <a:ext cx="9067799" cy="51054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29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5800"/>
            <a:ext cx="8839199" cy="5029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09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55" y="1600200"/>
            <a:ext cx="6631289" cy="4114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2111" y="762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911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181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67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3" descr="Electronic City - Twitter Users 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" y="609600"/>
            <a:ext cx="8756588" cy="2785872"/>
          </a:xfrm>
          <a:prstGeom prst="rect">
            <a:avLst/>
          </a:prstGeom>
        </p:spPr>
      </p:pic>
      <p:pic>
        <p:nvPicPr>
          <p:cNvPr id="8" name="Picture 7" descr="Electronic City - Twitter Users 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599" y="3352800"/>
            <a:ext cx="8756587" cy="2109052"/>
          </a:xfrm>
          <a:prstGeom prst="rect">
            <a:avLst/>
          </a:prstGeom>
        </p:spPr>
      </p:pic>
      <p:pic>
        <p:nvPicPr>
          <p:cNvPr id="9" name="Picture 8" descr="Electronic City - Twitter Users 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5486400"/>
            <a:ext cx="841248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181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811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3999" cy="5181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64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4009" y="-76200"/>
            <a:ext cx="901560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EC E-COMMERCE SCOPE OF WORK</a:t>
            </a:r>
            <a:endParaRPr lang="en-US" sz="48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72240"/>
              </p:ext>
            </p:extLst>
          </p:nvPr>
        </p:nvGraphicFramePr>
        <p:xfrm>
          <a:off x="152400" y="1143000"/>
          <a:ext cx="8839200" cy="5394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5141"/>
                <a:gridCol w="1421459"/>
                <a:gridCol w="1688631"/>
                <a:gridCol w="1582325"/>
                <a:gridCol w="2291644"/>
              </a:tblGrid>
              <a:tr h="449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SOCIAL MEDIA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PKS DEALING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PAYMENT/REFINANCING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SERVER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SYSTEM DEV.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SOCIAL MEDIA DAILY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JATIS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SERVER MANTAINANCE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SYSTEM SECURITIES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SOCIAL MEDIA EVENT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BCA 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KREDITPLUS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SERVER SECURITIES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SYSTEM DEVELOPMENT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SOCIAL MEDIA STRATEGY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smtClean="0">
                          <a:effectLst/>
                        </a:rPr>
                        <a:t>SSL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SERVER TWEAKING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 GATEWAY INTEGRATION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SOCIAL MEDIA PROMOTION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SERVER MONITORING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LAYOUT OPTIMIZING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- REAL STORE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- WEBSTORE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SOCIAL MEDIA SUPPORT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SYSTEM MONITORING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- REAL STORE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SSL INTEGRATION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- WEBSTORE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PAYMENT SECURITIES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LINKING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BANNER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LOCATOR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2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51438"/>
            <a:ext cx="8763000" cy="523976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48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33600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3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43434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603490"/>
            <a:ext cx="9144000" cy="4114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8991600" cy="441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0"/>
            <a:ext cx="8991600" cy="4495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3858" y="2514600"/>
            <a:ext cx="47939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YOUTUBE ONLY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VIDEO SHARING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4038600" cy="40386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890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end1.FL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" y="1600200"/>
            <a:ext cx="2667000" cy="3276600"/>
          </a:xfrm>
        </p:spPr>
      </p:pic>
      <p:sp>
        <p:nvSpPr>
          <p:cNvPr id="4" name="Rectangle 3"/>
          <p:cNvSpPr/>
          <p:nvPr/>
        </p:nvSpPr>
        <p:spPr>
          <a:xfrm>
            <a:off x="3733800" y="19975"/>
            <a:ext cx="5410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VISUAL MARKETING </a:t>
            </a:r>
          </a:p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EXAMPLE</a:t>
            </a:r>
            <a:endParaRPr lang="en-US" sz="4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  <p:pic>
        <p:nvPicPr>
          <p:cNvPr id="7" name="Blend2.FL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71801" y="1589635"/>
            <a:ext cx="2819400" cy="3287165"/>
          </a:xfrm>
          <a:prstGeom prst="rect">
            <a:avLst/>
          </a:prstGeom>
        </p:spPr>
      </p:pic>
      <p:pic>
        <p:nvPicPr>
          <p:cNvPr id="8" name="Blend3.FL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1" y="1589635"/>
            <a:ext cx="3056468" cy="32871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883" y="1981200"/>
            <a:ext cx="9110250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OVER 160 MILLION VIEWER,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CAN YOU FIGURE IF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THE CONVERSION RATE IS 0.1%</a:t>
            </a:r>
          </a:p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HOW MUCH HE MAKES?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0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024744" cy="494264"/>
          </a:xfrm>
        </p:spPr>
        <p:txBody>
          <a:bodyPr>
            <a:normAutofit fontScale="90000"/>
          </a:bodyPr>
          <a:lstStyle/>
          <a:p>
            <a:r>
              <a:rPr lang="en-US" sz="2800" dirty="0" err="1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Youtube</a:t>
            </a:r>
            <a:r>
              <a:rPr lang="en-US" sz="2800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ES ads for es-Store.com</a:t>
            </a:r>
            <a:endParaRPr lang="en-US" sz="28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videoplayback.FL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7775" y="1143000"/>
            <a:ext cx="8042825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3505200" cy="6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9434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4495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9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" y="-76200"/>
            <a:ext cx="18678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IDEAS </a:t>
            </a:r>
            <a:endParaRPr lang="en-US" sz="48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754797"/>
            <a:ext cx="873380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latin typeface="Adobe Garamond Pro" pitchFamily="18" charset="0"/>
              </a:rPr>
              <a:t>Product </a:t>
            </a:r>
            <a:r>
              <a:rPr lang="en-US" sz="2800" dirty="0" err="1" smtClean="0">
                <a:latin typeface="Adobe Garamond Pro" pitchFamily="18" charset="0"/>
              </a:rPr>
              <a:t>banyak</a:t>
            </a:r>
            <a:r>
              <a:rPr lang="en-US" sz="2800" dirty="0" smtClean="0">
                <a:latin typeface="Adobe Garamond Pro" pitchFamily="18" charset="0"/>
              </a:rPr>
              <a:t> di search 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800" dirty="0" smtClean="0">
                <a:latin typeface="Adobe Garamond Pro" pitchFamily="18" charset="0"/>
              </a:rPr>
              <a:t>AC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800" dirty="0" err="1" smtClean="0">
                <a:latin typeface="Adobe Garamond Pro" pitchFamily="18" charset="0"/>
              </a:rPr>
              <a:t>Referigerator</a:t>
            </a:r>
            <a:r>
              <a:rPr lang="en-US" sz="2800" dirty="0" smtClean="0">
                <a:latin typeface="Adobe Garamond Pro" pitchFamily="18" charset="0"/>
              </a:rPr>
              <a:t> (</a:t>
            </a:r>
            <a:r>
              <a:rPr lang="en-US" sz="2800" dirty="0" err="1" smtClean="0">
                <a:latin typeface="Adobe Garamond Pro" pitchFamily="18" charset="0"/>
              </a:rPr>
              <a:t>Kulkas</a:t>
            </a:r>
            <a:r>
              <a:rPr lang="en-US" sz="2800" dirty="0" smtClean="0">
                <a:latin typeface="Adobe Garamond Pro" pitchFamily="18" charset="0"/>
              </a:rPr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800" dirty="0" smtClean="0">
                <a:latin typeface="Adobe Garamond Pro" pitchFamily="18" charset="0"/>
              </a:rPr>
              <a:t>Gadget And </a:t>
            </a:r>
            <a:r>
              <a:rPr lang="en-US" sz="2800" dirty="0" err="1" smtClean="0">
                <a:latin typeface="Adobe Garamond Pro" pitchFamily="18" charset="0"/>
              </a:rPr>
              <a:t>Handphones</a:t>
            </a:r>
            <a:r>
              <a:rPr lang="en-US" sz="2800" dirty="0" smtClean="0">
                <a:latin typeface="Adobe Garamond Pro" pitchFamily="18" charset="0"/>
              </a:rPr>
              <a:t> (</a:t>
            </a:r>
            <a:r>
              <a:rPr lang="en-US" sz="2800" dirty="0" err="1" smtClean="0">
                <a:latin typeface="Adobe Garamond Pro" pitchFamily="18" charset="0"/>
              </a:rPr>
              <a:t>Diperbanyak</a:t>
            </a:r>
            <a:r>
              <a:rPr lang="en-US" sz="2800" dirty="0" smtClean="0">
                <a:latin typeface="Adobe Garamond Pro" pitchFamily="18" charset="0"/>
              </a:rPr>
              <a:t> Items)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800" dirty="0" smtClean="0">
                <a:latin typeface="Adobe Garamond Pro" pitchFamily="18" charset="0"/>
              </a:rPr>
              <a:t>LED and LCD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800" dirty="0" smtClean="0">
                <a:latin typeface="Adobe Garamond Pro" pitchFamily="18" charset="0"/>
              </a:rPr>
              <a:t>Home Theater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latin typeface="Adobe Garamond Pro" pitchFamily="18" charset="0"/>
              </a:rPr>
              <a:t>Product di show di </a:t>
            </a:r>
            <a:r>
              <a:rPr lang="en-US" sz="2800" dirty="0" err="1" smtClean="0">
                <a:latin typeface="Adobe Garamond Pro" pitchFamily="18" charset="0"/>
              </a:rPr>
              <a:t>webstore</a:t>
            </a:r>
            <a:r>
              <a:rPr lang="en-US" sz="2800" dirty="0" smtClean="0">
                <a:latin typeface="Adobe Garamond Pro" pitchFamily="18" charset="0"/>
              </a:rPr>
              <a:t> </a:t>
            </a:r>
            <a:r>
              <a:rPr lang="en-US" sz="2800" dirty="0" err="1" smtClean="0">
                <a:latin typeface="Adobe Garamond Pro" pitchFamily="18" charset="0"/>
              </a:rPr>
              <a:t>tanpa</a:t>
            </a:r>
            <a:r>
              <a:rPr lang="en-US" sz="2800" dirty="0" smtClean="0">
                <a:latin typeface="Adobe Garamond Pro" pitchFamily="18" charset="0"/>
              </a:rPr>
              <a:t> </a:t>
            </a:r>
            <a:r>
              <a:rPr lang="en-US" sz="2800" dirty="0" err="1" smtClean="0">
                <a:latin typeface="Adobe Garamond Pro" pitchFamily="18" charset="0"/>
              </a:rPr>
              <a:t>harus</a:t>
            </a:r>
            <a:r>
              <a:rPr lang="en-US" sz="2800" dirty="0" smtClean="0">
                <a:latin typeface="Adobe Garamond Pro" pitchFamily="18" charset="0"/>
              </a:rPr>
              <a:t> TO items di </a:t>
            </a:r>
            <a:r>
              <a:rPr lang="en-US" sz="2800" dirty="0" err="1" smtClean="0">
                <a:latin typeface="Adobe Garamond Pro" pitchFamily="18" charset="0"/>
              </a:rPr>
              <a:t>maris</a:t>
            </a:r>
            <a:endParaRPr lang="en-US" sz="2800" dirty="0" smtClean="0">
              <a:latin typeface="Adobe Garamond Pro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err="1" smtClean="0">
                <a:latin typeface="Adobe Garamond Pro" pitchFamily="18" charset="0"/>
              </a:rPr>
              <a:t>Ongkos</a:t>
            </a:r>
            <a:r>
              <a:rPr lang="en-US" sz="2800" dirty="0" smtClean="0">
                <a:latin typeface="Adobe Garamond Pro" pitchFamily="18" charset="0"/>
              </a:rPr>
              <a:t> </a:t>
            </a:r>
            <a:r>
              <a:rPr lang="en-US" sz="2800" dirty="0" err="1" smtClean="0">
                <a:latin typeface="Adobe Garamond Pro" pitchFamily="18" charset="0"/>
              </a:rPr>
              <a:t>kirim</a:t>
            </a:r>
            <a:r>
              <a:rPr lang="en-US" sz="2800" dirty="0" smtClean="0">
                <a:latin typeface="Adobe Garamond Pro" pitchFamily="18" charset="0"/>
              </a:rPr>
              <a:t> </a:t>
            </a:r>
            <a:r>
              <a:rPr lang="en-US" sz="2800" dirty="0" err="1" smtClean="0">
                <a:latin typeface="Adobe Garamond Pro" pitchFamily="18" charset="0"/>
              </a:rPr>
              <a:t>jabodetabek</a:t>
            </a:r>
            <a:r>
              <a:rPr lang="en-US" sz="2800" dirty="0" smtClean="0">
                <a:latin typeface="Adobe Garamond Pro" pitchFamily="18" charset="0"/>
              </a:rPr>
              <a:t> gratis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800" dirty="0" smtClean="0">
                <a:latin typeface="Adobe Garamond Pro" pitchFamily="18" charset="0"/>
              </a:rPr>
              <a:t>Concern : </a:t>
            </a:r>
            <a:r>
              <a:rPr lang="en-US" sz="2800" dirty="0" err="1" smtClean="0">
                <a:latin typeface="Adobe Garamond Pro" pitchFamily="18" charset="0"/>
              </a:rPr>
              <a:t>canibalize</a:t>
            </a:r>
            <a:endParaRPr lang="en-US" sz="2800" dirty="0" smtClean="0">
              <a:latin typeface="Adobe Garamond Pro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err="1" smtClean="0">
                <a:latin typeface="Adobe Garamond Pro" pitchFamily="18" charset="0"/>
              </a:rPr>
              <a:t>Harga</a:t>
            </a:r>
            <a:r>
              <a:rPr lang="en-US" sz="2800" dirty="0" smtClean="0">
                <a:latin typeface="Adobe Garamond Pro" pitchFamily="18" charset="0"/>
              </a:rPr>
              <a:t> di web </a:t>
            </a:r>
            <a:r>
              <a:rPr lang="en-US" sz="2800" dirty="0" err="1" smtClean="0">
                <a:latin typeface="Adobe Garamond Pro" pitchFamily="18" charset="0"/>
              </a:rPr>
              <a:t>biasanya</a:t>
            </a:r>
            <a:r>
              <a:rPr lang="en-US" sz="2800" dirty="0" smtClean="0">
                <a:latin typeface="Adobe Garamond Pro" pitchFamily="18" charset="0"/>
              </a:rPr>
              <a:t> </a:t>
            </a:r>
            <a:r>
              <a:rPr lang="en-US" sz="2800" dirty="0" err="1" smtClean="0">
                <a:latin typeface="Adobe Garamond Pro" pitchFamily="18" charset="0"/>
              </a:rPr>
              <a:t>lebih</a:t>
            </a:r>
            <a:r>
              <a:rPr lang="en-US" sz="2800" dirty="0" smtClean="0">
                <a:latin typeface="Adobe Garamond Pro" pitchFamily="18" charset="0"/>
              </a:rPr>
              <a:t> </a:t>
            </a:r>
            <a:r>
              <a:rPr lang="en-US" sz="2800" dirty="0" err="1" smtClean="0">
                <a:latin typeface="Adobe Garamond Pro" pitchFamily="18" charset="0"/>
              </a:rPr>
              <a:t>murah</a:t>
            </a:r>
            <a:r>
              <a:rPr lang="en-US" sz="2800" dirty="0" smtClean="0">
                <a:latin typeface="Adobe Garamond Pro" pitchFamily="18" charset="0"/>
              </a:rPr>
              <a:t> </a:t>
            </a:r>
            <a:r>
              <a:rPr lang="en-US" sz="2800" dirty="0" err="1" smtClean="0">
                <a:latin typeface="Adobe Garamond Pro" pitchFamily="18" charset="0"/>
              </a:rPr>
              <a:t>dari</a:t>
            </a:r>
            <a:r>
              <a:rPr lang="en-US" sz="2800" dirty="0" smtClean="0">
                <a:latin typeface="Adobe Garamond Pro" pitchFamily="18" charset="0"/>
              </a:rPr>
              <a:t> real store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latin typeface="Adobe Garamond Pro" pitchFamily="18" charset="0"/>
              </a:rPr>
              <a:t>Product Review </a:t>
            </a:r>
            <a:r>
              <a:rPr lang="en-US" sz="2800" dirty="0" err="1" smtClean="0">
                <a:latin typeface="Adobe Garamond Pro" pitchFamily="18" charset="0"/>
              </a:rPr>
              <a:t>diperlengkap</a:t>
            </a:r>
            <a:endParaRPr lang="en-US" sz="2800" dirty="0" smtClean="0">
              <a:latin typeface="Adobe Garamond Pro" pitchFamily="18" charset="0"/>
            </a:endParaRP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915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676400"/>
            <a:ext cx="4953001" cy="3886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896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 descr="F:\Ecommerce\large_article_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4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5" y="838200"/>
            <a:ext cx="913014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5" y="872836"/>
            <a:ext cx="913014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4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72836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9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359060"/>
            <a:ext cx="9144001" cy="443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7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104"/>
            <a:ext cx="9134946" cy="5104096"/>
          </a:xfrm>
        </p:spPr>
      </p:pic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10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886"/>
            <a:ext cx="9134946" cy="5083313"/>
          </a:xfrm>
        </p:spPr>
      </p:pic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29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" y="707886"/>
            <a:ext cx="9130145" cy="5083313"/>
          </a:xfrm>
        </p:spPr>
      </p:pic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387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72836"/>
            <a:ext cx="9296399" cy="49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3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855" y="13854"/>
            <a:ext cx="72823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ELECTRONIC-CITY.NET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5105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905000"/>
            <a:ext cx="81534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THANK YOU </a:t>
            </a:r>
            <a:endParaRPr lang="en-US" sz="9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521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8991600" cy="6553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1371600"/>
            <a:ext cx="4724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2514600"/>
            <a:ext cx="4724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3124200"/>
            <a:ext cx="4724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429000"/>
            <a:ext cx="4724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733800"/>
            <a:ext cx="4724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038600"/>
            <a:ext cx="4724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4724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4724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673" y="69273"/>
            <a:ext cx="7620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EC WEBSTORE MEMBERS 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4584589" cy="5610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213" y="2065039"/>
            <a:ext cx="4716045" cy="27556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08548" y="4953000"/>
            <a:ext cx="3468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TOTAL : </a:t>
            </a:r>
            <a:r>
              <a:rPr lang="en-US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560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65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8839200" cy="5562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" y="-36639"/>
            <a:ext cx="87703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INTERNET BRANDING BEFORE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0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920</TotalTime>
  <Words>644</Words>
  <Application>Microsoft Office PowerPoint</Application>
  <PresentationFormat>On-screen Show (4:3)</PresentationFormat>
  <Paragraphs>782</Paragraphs>
  <Slides>60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Horizon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MEDIA</vt:lpstr>
      <vt:lpstr>SOCIAL MEDIA</vt:lpstr>
      <vt:lpstr>SOCIAL MEDIA</vt:lpstr>
      <vt:lpstr>PowerPoint Presentation</vt:lpstr>
      <vt:lpstr>SOCIAL MEDIA</vt:lpstr>
      <vt:lpstr>SOCIAL MEDIA</vt:lpstr>
      <vt:lpstr>SOCIAL MEDIA</vt:lpstr>
      <vt:lpstr>SOCIAL MEDIA</vt:lpstr>
      <vt:lpstr>PowerPoint Presentation</vt:lpstr>
      <vt:lpstr>SOCIAL MEDIA</vt:lpstr>
      <vt:lpstr>SOCIAL MEDIA</vt:lpstr>
      <vt:lpstr>SOCIAL MEDIA</vt:lpstr>
      <vt:lpstr>SOCIAL MEDIA</vt:lpstr>
      <vt:lpstr>SOCIAL MEDIA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Youtube ES ads for es-Store.com</vt:lpstr>
      <vt:lpstr>SOCIAL MEDIA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43</cp:revision>
  <dcterms:created xsi:type="dcterms:W3CDTF">2012-06-17T05:35:58Z</dcterms:created>
  <dcterms:modified xsi:type="dcterms:W3CDTF">2012-08-13T03:07:22Z</dcterms:modified>
</cp:coreProperties>
</file>